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1" r:id="rId3"/>
    <p:sldId id="299" r:id="rId4"/>
    <p:sldId id="298" r:id="rId5"/>
    <p:sldId id="297" r:id="rId6"/>
    <p:sldId id="300" r:id="rId7"/>
    <p:sldId id="301" r:id="rId8"/>
    <p:sldId id="302" r:id="rId9"/>
    <p:sldId id="304" r:id="rId10"/>
    <p:sldId id="272" r:id="rId11"/>
    <p:sldId id="284" r:id="rId12"/>
    <p:sldId id="273" r:id="rId13"/>
    <p:sldId id="278" r:id="rId14"/>
    <p:sldId id="280" r:id="rId15"/>
    <p:sldId id="281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37" userDrawn="1">
          <p15:clr>
            <a:srgbClr val="A4A3A4"/>
          </p15:clr>
        </p15:guide>
        <p15:guide id="4" orient="horz" pos="2319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9FE"/>
    <a:srgbClr val="D3ECFF"/>
    <a:srgbClr val="A4A3A4"/>
    <a:srgbClr val="CA5BCD"/>
    <a:srgbClr val="D2EAFC"/>
    <a:srgbClr val="E9F6FE"/>
    <a:srgbClr val="E8F6FE"/>
    <a:srgbClr val="E7F5FF"/>
    <a:srgbClr val="D4EBFC"/>
    <a:srgbClr val="DAA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14" y="222"/>
      </p:cViewPr>
      <p:guideLst>
        <p:guide orient="horz" pos="2137"/>
        <p:guide orient="horz" pos="231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C0411-6919-4EF7-BFA4-A83AFC9D0D96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9F4932F-1610-4CF1-9DD5-ACB0FB95612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kk-KZ" sz="2800" dirty="0" smtClean="0">
              <a:solidFill>
                <a:schemeClr val="tx1"/>
              </a:solidFill>
              <a:latin typeface="Palatino Linotype" pitchFamily="18" charset="0"/>
            </a:rPr>
            <a:t>Пробное онлайн тестирование</a:t>
          </a:r>
          <a:endParaRPr lang="ru-RU" sz="2800" dirty="0">
            <a:solidFill>
              <a:schemeClr val="tx1"/>
            </a:solidFill>
            <a:latin typeface="Palatino Linotype" pitchFamily="18" charset="0"/>
          </a:endParaRPr>
        </a:p>
      </dgm:t>
    </dgm:pt>
    <dgm:pt modelId="{F8657278-CBFA-4650-9150-E141D5CEC5C6}" type="parTrans" cxnId="{A439E7F4-B6D4-442A-9138-635D888563EE}">
      <dgm:prSet/>
      <dgm:spPr/>
      <dgm:t>
        <a:bodyPr/>
        <a:lstStyle/>
        <a:p>
          <a:endParaRPr lang="ru-RU"/>
        </a:p>
      </dgm:t>
    </dgm:pt>
    <dgm:pt modelId="{4981354B-C866-49FF-97D9-4FDD50A86019}" type="sibTrans" cxnId="{A439E7F4-B6D4-442A-9138-635D888563EE}">
      <dgm:prSet/>
      <dgm:spPr/>
      <dgm:t>
        <a:bodyPr/>
        <a:lstStyle/>
        <a:p>
          <a:endParaRPr lang="ru-RU"/>
        </a:p>
      </dgm:t>
    </dgm:pt>
    <dgm:pt modelId="{79C5A3C6-9E49-48A2-A2DA-34FA1607C2B6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Способы оплаты: </a:t>
          </a:r>
        </a:p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Терминалы Касса24</a:t>
          </a:r>
        </a:p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 </a:t>
          </a:r>
          <a:r>
            <a:rPr lang="ru-RU" b="0" i="0" dirty="0" smtClean="0">
              <a:solidFill>
                <a:schemeClr val="tx1"/>
              </a:solidFill>
            </a:rPr>
            <a:t>«Личный кабинет</a:t>
          </a:r>
          <a:r>
            <a:rPr lang="ru-RU" dirty="0" smtClean="0">
              <a:solidFill>
                <a:schemeClr val="tx1"/>
              </a:solidFill>
              <a:latin typeface="Palatino Linotype" pitchFamily="18" charset="0"/>
            </a:rPr>
            <a:t>» веб-приложение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E76C5943-0EA7-4757-AF38-7CB497B80316}" type="parTrans" cxnId="{CD99C642-6A69-41A1-BF93-52220FAE89C9}">
      <dgm:prSet/>
      <dgm:spPr/>
      <dgm:t>
        <a:bodyPr/>
        <a:lstStyle/>
        <a:p>
          <a:endParaRPr lang="ru-RU"/>
        </a:p>
      </dgm:t>
    </dgm:pt>
    <dgm:pt modelId="{F6E067B1-B36B-4979-8BE3-5BFF5A97A647}" type="sibTrans" cxnId="{CD99C642-6A69-41A1-BF93-52220FAE89C9}">
      <dgm:prSet/>
      <dgm:spPr/>
      <dgm:t>
        <a:bodyPr/>
        <a:lstStyle/>
        <a:p>
          <a:endParaRPr lang="ru-RU"/>
        </a:p>
      </dgm:t>
    </dgm:pt>
    <dgm:pt modelId="{5E9C248D-6709-4D8B-897F-68289A0590C2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Банки второго уровня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7B046708-6EFE-475C-9FDE-B42EE64FB4F7}" type="parTrans" cxnId="{98F68D0F-7CE9-4688-8987-90257DE2FDC2}">
      <dgm:prSet/>
      <dgm:spPr/>
      <dgm:t>
        <a:bodyPr/>
        <a:lstStyle/>
        <a:p>
          <a:endParaRPr lang="ru-RU"/>
        </a:p>
      </dgm:t>
    </dgm:pt>
    <dgm:pt modelId="{D176F906-AB8F-4F87-B83D-7C8EE23BF007}" type="sibTrans" cxnId="{98F68D0F-7CE9-4688-8987-90257DE2FDC2}">
      <dgm:prSet/>
      <dgm:spPr/>
      <dgm:t>
        <a:bodyPr/>
        <a:lstStyle/>
        <a:p>
          <a:endParaRPr lang="ru-RU"/>
        </a:p>
      </dgm:t>
    </dgm:pt>
    <dgm:pt modelId="{BDDF2699-9142-490D-AA5D-4E0955E3FD4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Стоимость 1 тестирования – 260 тг.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F271647D-A72A-44E9-9A4A-BE58747FF4A8}" type="parTrans" cxnId="{0DA6C364-38E0-4CB5-89EA-0B6DA4A319C2}">
      <dgm:prSet/>
      <dgm:spPr/>
      <dgm:t>
        <a:bodyPr/>
        <a:lstStyle/>
        <a:p>
          <a:endParaRPr lang="ru-RU"/>
        </a:p>
      </dgm:t>
    </dgm:pt>
    <dgm:pt modelId="{1F5C8D81-952A-43EB-94C9-28F2070BE0D2}" type="sibTrans" cxnId="{0DA6C364-38E0-4CB5-89EA-0B6DA4A319C2}">
      <dgm:prSet/>
      <dgm:spPr/>
      <dgm:t>
        <a:bodyPr/>
        <a:lstStyle/>
        <a:p>
          <a:endParaRPr lang="ru-RU"/>
        </a:p>
      </dgm:t>
    </dgm:pt>
    <dgm:pt modelId="{CF5B6E37-31D3-4CDB-BA4F-4070C29C41FC}" type="pres">
      <dgm:prSet presAssocID="{01BC0411-6919-4EF7-BFA4-A83AFC9D0D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826BF8-162A-48AC-84A4-4A21B5375B07}" type="pres">
      <dgm:prSet presAssocID="{01BC0411-6919-4EF7-BFA4-A83AFC9D0D96}" presName="dummyMaxCanvas" presStyleCnt="0">
        <dgm:presLayoutVars/>
      </dgm:prSet>
      <dgm:spPr/>
    </dgm:pt>
    <dgm:pt modelId="{AAE74F14-5590-458F-8411-DC10311A5C64}" type="pres">
      <dgm:prSet presAssocID="{01BC0411-6919-4EF7-BFA4-A83AFC9D0D9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979F7-CC69-47AA-ACCD-788F9527EDCD}" type="pres">
      <dgm:prSet presAssocID="{01BC0411-6919-4EF7-BFA4-A83AFC9D0D96}" presName="FourNodes_2" presStyleLbl="node1" presStyleIdx="1" presStyleCnt="4" custLinFactNeighborX="513" custLinFactNeighborY="3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A4B9D-4FA6-4D9E-9928-9947DEBF3C4F}" type="pres">
      <dgm:prSet presAssocID="{01BC0411-6919-4EF7-BFA4-A83AFC9D0D96}" presName="FourNodes_3" presStyleLbl="node1" presStyleIdx="2" presStyleCnt="4" custScaleY="119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D7FD6-6F8D-4FFF-8EC0-97FB8622CF87}" type="pres">
      <dgm:prSet presAssocID="{01BC0411-6919-4EF7-BFA4-A83AFC9D0D9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B86B3-EAC8-4B1B-842F-2594E841DA15}" type="pres">
      <dgm:prSet presAssocID="{01BC0411-6919-4EF7-BFA4-A83AFC9D0D9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A6453-91A6-4C44-A343-E63D513FC052}" type="pres">
      <dgm:prSet presAssocID="{01BC0411-6919-4EF7-BFA4-A83AFC9D0D9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539D9-F23D-480D-8F6B-A1D0C384FC15}" type="pres">
      <dgm:prSet presAssocID="{01BC0411-6919-4EF7-BFA4-A83AFC9D0D9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20D18-D206-4BF2-9ADB-10AC0AB81328}" type="pres">
      <dgm:prSet presAssocID="{01BC0411-6919-4EF7-BFA4-A83AFC9D0D9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DD174-BC5F-48D9-BFE7-47117D3D1AD9}" type="pres">
      <dgm:prSet presAssocID="{01BC0411-6919-4EF7-BFA4-A83AFC9D0D9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79FA5-BEFB-4ED6-B1FC-ADF973D4C032}" type="pres">
      <dgm:prSet presAssocID="{01BC0411-6919-4EF7-BFA4-A83AFC9D0D9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BAEEF-6CD6-4F3E-A667-53E9E67D5AD5}" type="pres">
      <dgm:prSet presAssocID="{01BC0411-6919-4EF7-BFA4-A83AFC9D0D9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DD75E2-A81B-4FE2-A609-BE63F9D5ED94}" type="presOf" srcId="{01BC0411-6919-4EF7-BFA4-A83AFC9D0D96}" destId="{CF5B6E37-31D3-4CDB-BA4F-4070C29C41FC}" srcOrd="0" destOrd="0" presId="urn:microsoft.com/office/officeart/2005/8/layout/vProcess5"/>
    <dgm:cxn modelId="{0DA6C364-38E0-4CB5-89EA-0B6DA4A319C2}" srcId="{01BC0411-6919-4EF7-BFA4-A83AFC9D0D96}" destId="{BDDF2699-9142-490D-AA5D-4E0955E3FD4E}" srcOrd="1" destOrd="0" parTransId="{F271647D-A72A-44E9-9A4A-BE58747FF4A8}" sibTransId="{1F5C8D81-952A-43EB-94C9-28F2070BE0D2}"/>
    <dgm:cxn modelId="{445A1E01-CFA6-47CB-8389-A2F650AF9958}" type="presOf" srcId="{39F4932F-1610-4CF1-9DD5-ACB0FB956126}" destId="{DAE20D18-D206-4BF2-9ADB-10AC0AB81328}" srcOrd="1" destOrd="0" presId="urn:microsoft.com/office/officeart/2005/8/layout/vProcess5"/>
    <dgm:cxn modelId="{98F68D0F-7CE9-4688-8987-90257DE2FDC2}" srcId="{01BC0411-6919-4EF7-BFA4-A83AFC9D0D96}" destId="{5E9C248D-6709-4D8B-897F-68289A0590C2}" srcOrd="3" destOrd="0" parTransId="{7B046708-6EFE-475C-9FDE-B42EE64FB4F7}" sibTransId="{D176F906-AB8F-4F87-B83D-7C8EE23BF007}"/>
    <dgm:cxn modelId="{F5508723-795E-4922-B7F8-B7A9D3096CF1}" type="presOf" srcId="{79C5A3C6-9E49-48A2-A2DA-34FA1607C2B6}" destId="{16EA4B9D-4FA6-4D9E-9928-9947DEBF3C4F}" srcOrd="0" destOrd="0" presId="urn:microsoft.com/office/officeart/2005/8/layout/vProcess5"/>
    <dgm:cxn modelId="{D2968A7E-E0A8-434C-B35E-5B31624E0A05}" type="presOf" srcId="{39F4932F-1610-4CF1-9DD5-ACB0FB956126}" destId="{AAE74F14-5590-458F-8411-DC10311A5C64}" srcOrd="0" destOrd="0" presId="urn:microsoft.com/office/officeart/2005/8/layout/vProcess5"/>
    <dgm:cxn modelId="{CD99C642-6A69-41A1-BF93-52220FAE89C9}" srcId="{01BC0411-6919-4EF7-BFA4-A83AFC9D0D96}" destId="{79C5A3C6-9E49-48A2-A2DA-34FA1607C2B6}" srcOrd="2" destOrd="0" parTransId="{E76C5943-0EA7-4757-AF38-7CB497B80316}" sibTransId="{F6E067B1-B36B-4979-8BE3-5BFF5A97A647}"/>
    <dgm:cxn modelId="{53135329-6825-4F69-B060-D0CEC500CC0B}" type="presOf" srcId="{5E9C248D-6709-4D8B-897F-68289A0590C2}" destId="{F36BAEEF-6CD6-4F3E-A667-53E9E67D5AD5}" srcOrd="1" destOrd="0" presId="urn:microsoft.com/office/officeart/2005/8/layout/vProcess5"/>
    <dgm:cxn modelId="{570DA70B-F1C8-4567-8CC7-D5D3E07932E9}" type="presOf" srcId="{4981354B-C866-49FF-97D9-4FDD50A86019}" destId="{78DB86B3-EAC8-4B1B-842F-2594E841DA15}" srcOrd="0" destOrd="0" presId="urn:microsoft.com/office/officeart/2005/8/layout/vProcess5"/>
    <dgm:cxn modelId="{2B6EE228-2E1E-4AB9-BF06-48293B002CA9}" type="presOf" srcId="{F6E067B1-B36B-4979-8BE3-5BFF5A97A647}" destId="{E55539D9-F23D-480D-8F6B-A1D0C384FC15}" srcOrd="0" destOrd="0" presId="urn:microsoft.com/office/officeart/2005/8/layout/vProcess5"/>
    <dgm:cxn modelId="{7F0C4D77-EE2C-4E91-98A4-22B4114A3EBF}" type="presOf" srcId="{5E9C248D-6709-4D8B-897F-68289A0590C2}" destId="{997D7FD6-6F8D-4FFF-8EC0-97FB8622CF87}" srcOrd="0" destOrd="0" presId="urn:microsoft.com/office/officeart/2005/8/layout/vProcess5"/>
    <dgm:cxn modelId="{D375AE33-6DA2-4B06-9F02-A1A52E1F03A0}" type="presOf" srcId="{BDDF2699-9142-490D-AA5D-4E0955E3FD4E}" destId="{FA1DD174-BC5F-48D9-BFE7-47117D3D1AD9}" srcOrd="1" destOrd="0" presId="urn:microsoft.com/office/officeart/2005/8/layout/vProcess5"/>
    <dgm:cxn modelId="{A439E7F4-B6D4-442A-9138-635D888563EE}" srcId="{01BC0411-6919-4EF7-BFA4-A83AFC9D0D96}" destId="{39F4932F-1610-4CF1-9DD5-ACB0FB956126}" srcOrd="0" destOrd="0" parTransId="{F8657278-CBFA-4650-9150-E141D5CEC5C6}" sibTransId="{4981354B-C866-49FF-97D9-4FDD50A86019}"/>
    <dgm:cxn modelId="{B771BD88-A7DD-4F89-83B2-F70712B90B1B}" type="presOf" srcId="{1F5C8D81-952A-43EB-94C9-28F2070BE0D2}" destId="{018A6453-91A6-4C44-A343-E63D513FC052}" srcOrd="0" destOrd="0" presId="urn:microsoft.com/office/officeart/2005/8/layout/vProcess5"/>
    <dgm:cxn modelId="{4D9DA995-F14F-4CE0-95B1-47B36E074885}" type="presOf" srcId="{BDDF2699-9142-490D-AA5D-4E0955E3FD4E}" destId="{1A8979F7-CC69-47AA-ACCD-788F9527EDCD}" srcOrd="0" destOrd="0" presId="urn:microsoft.com/office/officeart/2005/8/layout/vProcess5"/>
    <dgm:cxn modelId="{57A68D89-9DD2-423D-9FDB-9C3C65287BCC}" type="presOf" srcId="{79C5A3C6-9E49-48A2-A2DA-34FA1607C2B6}" destId="{92379FA5-BEFB-4ED6-B1FC-ADF973D4C032}" srcOrd="1" destOrd="0" presId="urn:microsoft.com/office/officeart/2005/8/layout/vProcess5"/>
    <dgm:cxn modelId="{E5195AFD-F915-4E53-8595-EBD7077593AB}" type="presParOf" srcId="{CF5B6E37-31D3-4CDB-BA4F-4070C29C41FC}" destId="{9B826BF8-162A-48AC-84A4-4A21B5375B07}" srcOrd="0" destOrd="0" presId="urn:microsoft.com/office/officeart/2005/8/layout/vProcess5"/>
    <dgm:cxn modelId="{69C4D242-F95C-42E4-A60C-578807DF38AD}" type="presParOf" srcId="{CF5B6E37-31D3-4CDB-BA4F-4070C29C41FC}" destId="{AAE74F14-5590-458F-8411-DC10311A5C64}" srcOrd="1" destOrd="0" presId="urn:microsoft.com/office/officeart/2005/8/layout/vProcess5"/>
    <dgm:cxn modelId="{1C00D802-B318-4156-9B49-95ACD7ED61D7}" type="presParOf" srcId="{CF5B6E37-31D3-4CDB-BA4F-4070C29C41FC}" destId="{1A8979F7-CC69-47AA-ACCD-788F9527EDCD}" srcOrd="2" destOrd="0" presId="urn:microsoft.com/office/officeart/2005/8/layout/vProcess5"/>
    <dgm:cxn modelId="{5E43C9A9-1DFC-4020-B636-A7248CA17F1E}" type="presParOf" srcId="{CF5B6E37-31D3-4CDB-BA4F-4070C29C41FC}" destId="{16EA4B9D-4FA6-4D9E-9928-9947DEBF3C4F}" srcOrd="3" destOrd="0" presId="urn:microsoft.com/office/officeart/2005/8/layout/vProcess5"/>
    <dgm:cxn modelId="{F3B7CE32-55C5-40C7-B2F8-47B6A6EC817F}" type="presParOf" srcId="{CF5B6E37-31D3-4CDB-BA4F-4070C29C41FC}" destId="{997D7FD6-6F8D-4FFF-8EC0-97FB8622CF87}" srcOrd="4" destOrd="0" presId="urn:microsoft.com/office/officeart/2005/8/layout/vProcess5"/>
    <dgm:cxn modelId="{19C301EE-6112-47A6-BA18-B3F8CD2B5710}" type="presParOf" srcId="{CF5B6E37-31D3-4CDB-BA4F-4070C29C41FC}" destId="{78DB86B3-EAC8-4B1B-842F-2594E841DA15}" srcOrd="5" destOrd="0" presId="urn:microsoft.com/office/officeart/2005/8/layout/vProcess5"/>
    <dgm:cxn modelId="{02301B40-DB61-494D-81A1-5378E9AA95AA}" type="presParOf" srcId="{CF5B6E37-31D3-4CDB-BA4F-4070C29C41FC}" destId="{018A6453-91A6-4C44-A343-E63D513FC052}" srcOrd="6" destOrd="0" presId="urn:microsoft.com/office/officeart/2005/8/layout/vProcess5"/>
    <dgm:cxn modelId="{4233341B-D957-4437-8573-8CB154A573D6}" type="presParOf" srcId="{CF5B6E37-31D3-4CDB-BA4F-4070C29C41FC}" destId="{E55539D9-F23D-480D-8F6B-A1D0C384FC15}" srcOrd="7" destOrd="0" presId="urn:microsoft.com/office/officeart/2005/8/layout/vProcess5"/>
    <dgm:cxn modelId="{3F27EEC9-70A5-4F79-9E85-0CD0C0116C2E}" type="presParOf" srcId="{CF5B6E37-31D3-4CDB-BA4F-4070C29C41FC}" destId="{DAE20D18-D206-4BF2-9ADB-10AC0AB81328}" srcOrd="8" destOrd="0" presId="urn:microsoft.com/office/officeart/2005/8/layout/vProcess5"/>
    <dgm:cxn modelId="{2226E574-861C-457D-84A8-36504F75DEA4}" type="presParOf" srcId="{CF5B6E37-31D3-4CDB-BA4F-4070C29C41FC}" destId="{FA1DD174-BC5F-48D9-BFE7-47117D3D1AD9}" srcOrd="9" destOrd="0" presId="urn:microsoft.com/office/officeart/2005/8/layout/vProcess5"/>
    <dgm:cxn modelId="{F39FD175-E474-4AEB-9605-D83A3E367E88}" type="presParOf" srcId="{CF5B6E37-31D3-4CDB-BA4F-4070C29C41FC}" destId="{92379FA5-BEFB-4ED6-B1FC-ADF973D4C032}" srcOrd="10" destOrd="0" presId="urn:microsoft.com/office/officeart/2005/8/layout/vProcess5"/>
    <dgm:cxn modelId="{D2225E23-E2E7-4B32-B5BD-3BEB5E642ABC}" type="presParOf" srcId="{CF5B6E37-31D3-4CDB-BA4F-4070C29C41FC}" destId="{F36BAEEF-6CD6-4F3E-A667-53E9E67D5AD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>
              <a:solidFill>
                <a:schemeClr val="bg1"/>
              </a:solidFill>
            </a:rPr>
            <a:t>Министерство образования и науки РК</a:t>
          </a:r>
        </a:p>
        <a:p>
          <a:r>
            <a:rPr lang="kk-KZ" dirty="0" smtClean="0">
              <a:solidFill>
                <a:schemeClr val="bg1"/>
              </a:solidFill>
            </a:rPr>
            <a:t> </a:t>
          </a:r>
          <a:r>
            <a:rPr lang="en-US" dirty="0" smtClean="0">
              <a:solidFill>
                <a:srgbClr val="FFFF00"/>
              </a:solidFill>
            </a:rPr>
            <a:t>www.edu.gov.kz</a:t>
          </a:r>
          <a:r>
            <a:rPr lang="ru-RU" dirty="0" smtClean="0">
              <a:solidFill>
                <a:srgbClr val="FFFF00"/>
              </a:solidFill>
            </a:rPr>
            <a:t> </a:t>
          </a:r>
          <a:endParaRPr lang="ru-RU" dirty="0">
            <a:solidFill>
              <a:srgbClr val="FFFF00"/>
            </a:solidFill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Национальный центр тестирования </a:t>
          </a:r>
          <a:r>
            <a:rPr lang="en-US" dirty="0" smtClean="0">
              <a:solidFill>
                <a:srgbClr val="FFFF00"/>
              </a:solidFill>
            </a:rPr>
            <a:t>http://www.testcenter.kz</a:t>
          </a:r>
          <a:endParaRPr lang="ru-RU" dirty="0">
            <a:solidFill>
              <a:srgbClr val="FFFF00"/>
            </a:solidFill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2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2"/>
      <dgm:spPr/>
    </dgm:pt>
    <dgm:pt modelId="{46AE0239-B959-40BF-9574-89C4CA3A04F0}" type="pres">
      <dgm:prSet presAssocID="{8FCC6302-3135-4CE6-9158-9B70F686B452}" presName="dstNode" presStyleLbl="node1" presStyleIdx="0" presStyleCnt="2"/>
      <dgm:spPr/>
    </dgm:pt>
    <dgm:pt modelId="{2B9DED5C-3032-4C13-AFF0-7DB25D4A1BDA}" type="pres">
      <dgm:prSet presAssocID="{E3973A33-2421-4A94-A291-CDC634713A51}" presName="text_1" presStyleLbl="node1" presStyleIdx="0" presStyleCnt="2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2" custScaleX="78628" custScaleY="827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8B7DE4-1648-4820-B6B7-DA52C92F75AD}" type="pres">
      <dgm:prSet presAssocID="{CD38F7CE-7062-4452-B361-0347B5BCD5A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151F9-3A5E-4A1F-B9BB-6373A5097DA3}" type="pres">
      <dgm:prSet presAssocID="{CD38F7CE-7062-4452-B361-0347B5BCD5AE}" presName="accent_2" presStyleCnt="0"/>
      <dgm:spPr/>
    </dgm:pt>
    <dgm:pt modelId="{47616E8E-EA5F-485F-A2E1-BA7416403221}" type="pres">
      <dgm:prSet presAssocID="{CD38F7CE-7062-4452-B361-0347B5BCD5AE}" presName="accentRepeatNode" presStyleLbl="solidFgAcc1" presStyleIdx="1" presStyleCnt="2" custAng="0" custScaleX="81306" custScaleY="75530" custLinFactNeighborX="-9665" custLinFactNeighborY="527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790B1CAB-F9C9-46B4-8326-207FC334D39C}" type="presOf" srcId="{E3973A33-2421-4A94-A291-CDC634713A51}" destId="{2B9DED5C-3032-4C13-AFF0-7DB25D4A1BDA}" srcOrd="0" destOrd="0" presId="urn:microsoft.com/office/officeart/2008/layout/VerticalCurvedList"/>
    <dgm:cxn modelId="{FB7FBB31-AF20-4373-A24B-84392238F206}" type="presOf" srcId="{CD38F7CE-7062-4452-B361-0347B5BCD5AE}" destId="{808B7DE4-1648-4820-B6B7-DA52C92F75AD}" srcOrd="0" destOrd="0" presId="urn:microsoft.com/office/officeart/2008/layout/VerticalCurvedList"/>
    <dgm:cxn modelId="{EEA42CB5-2CC5-426E-A7D6-F282AF56FBEC}" type="presOf" srcId="{2FB1DBCD-D498-4006-9A84-1014596CFBF6}" destId="{F2295C32-E33F-4461-9DCB-EDF07F6D8DB3}" srcOrd="0" destOrd="0" presId="urn:microsoft.com/office/officeart/2008/layout/VerticalCurvedList"/>
    <dgm:cxn modelId="{3E7EF008-0BCA-410C-8805-E4558A633095}" srcId="{8FCC6302-3135-4CE6-9158-9B70F686B452}" destId="{CD38F7CE-7062-4452-B361-0347B5BCD5AE}" srcOrd="1" destOrd="0" parTransId="{2BABE7C1-4C41-4C17-99F2-DD315DC64B4B}" sibTransId="{8EA337D6-9C2C-427F-B309-7E3FCEF75687}"/>
    <dgm:cxn modelId="{F18CAC2C-40FA-4323-8583-801372139F48}" type="presOf" srcId="{8FCC6302-3135-4CE6-9158-9B70F686B452}" destId="{73C00203-B480-4AAD-9E2A-F304B8ACAFA3}" srcOrd="0" destOrd="0" presId="urn:microsoft.com/office/officeart/2008/layout/VerticalCurvedList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20F60D09-B27D-4840-B0D7-977A9817AE9F}" type="presParOf" srcId="{73C00203-B480-4AAD-9E2A-F304B8ACAFA3}" destId="{4EB97354-62CB-499D-9CC6-E607C6B27B80}" srcOrd="0" destOrd="0" presId="urn:microsoft.com/office/officeart/2008/layout/VerticalCurvedList"/>
    <dgm:cxn modelId="{53D9DDC9-30C0-426D-A5A1-418FFBEB0705}" type="presParOf" srcId="{4EB97354-62CB-499D-9CC6-E607C6B27B80}" destId="{086FF48E-C28F-48CB-9D10-E0DFB21C36E8}" srcOrd="0" destOrd="0" presId="urn:microsoft.com/office/officeart/2008/layout/VerticalCurvedList"/>
    <dgm:cxn modelId="{C8AA7D6A-5131-4E15-9993-BEAF000B813F}" type="presParOf" srcId="{086FF48E-C28F-48CB-9D10-E0DFB21C36E8}" destId="{F58888AA-C3A0-44DC-B62D-E45A337B7D27}" srcOrd="0" destOrd="0" presId="urn:microsoft.com/office/officeart/2008/layout/VerticalCurvedList"/>
    <dgm:cxn modelId="{0A3B7CAF-A257-485E-893D-DC14C45484D8}" type="presParOf" srcId="{086FF48E-C28F-48CB-9D10-E0DFB21C36E8}" destId="{F2295C32-E33F-4461-9DCB-EDF07F6D8DB3}" srcOrd="1" destOrd="0" presId="urn:microsoft.com/office/officeart/2008/layout/VerticalCurvedList"/>
    <dgm:cxn modelId="{5F9C9DB7-4031-41AC-A4BC-B5657AB9DC7F}" type="presParOf" srcId="{086FF48E-C28F-48CB-9D10-E0DFB21C36E8}" destId="{6F1C1432-889E-47F5-B6BC-52C6B64BB40E}" srcOrd="2" destOrd="0" presId="urn:microsoft.com/office/officeart/2008/layout/VerticalCurvedList"/>
    <dgm:cxn modelId="{04E29F4B-9ED8-412F-9E98-6BEF9373E540}" type="presParOf" srcId="{086FF48E-C28F-48CB-9D10-E0DFB21C36E8}" destId="{46AE0239-B959-40BF-9574-89C4CA3A04F0}" srcOrd="3" destOrd="0" presId="urn:microsoft.com/office/officeart/2008/layout/VerticalCurvedList"/>
    <dgm:cxn modelId="{F28C0E70-4587-4E00-8403-631DDF07B2F5}" type="presParOf" srcId="{4EB97354-62CB-499D-9CC6-E607C6B27B80}" destId="{2B9DED5C-3032-4C13-AFF0-7DB25D4A1BDA}" srcOrd="1" destOrd="0" presId="urn:microsoft.com/office/officeart/2008/layout/VerticalCurvedList"/>
    <dgm:cxn modelId="{D3623AF7-7795-4CA1-9030-96669C91C660}" type="presParOf" srcId="{4EB97354-62CB-499D-9CC6-E607C6B27B80}" destId="{20FF2362-EC5F-4AB5-A51E-E61875E1AE6B}" srcOrd="2" destOrd="0" presId="urn:microsoft.com/office/officeart/2008/layout/VerticalCurvedList"/>
    <dgm:cxn modelId="{FB3DADE6-B317-4CD0-83F6-83A8A0520A35}" type="presParOf" srcId="{20FF2362-EC5F-4AB5-A51E-E61875E1AE6B}" destId="{CB92C861-BC29-46EE-B315-2F691F3D2D4B}" srcOrd="0" destOrd="0" presId="urn:microsoft.com/office/officeart/2008/layout/VerticalCurvedList"/>
    <dgm:cxn modelId="{462E6E62-A79A-4425-9CC6-818B4BA5EA4F}" type="presParOf" srcId="{4EB97354-62CB-499D-9CC6-E607C6B27B80}" destId="{808B7DE4-1648-4820-B6B7-DA52C92F75AD}" srcOrd="3" destOrd="0" presId="urn:microsoft.com/office/officeart/2008/layout/VerticalCurvedList"/>
    <dgm:cxn modelId="{6D13D03B-5F9C-4895-925E-88DB7A43A29B}" type="presParOf" srcId="{4EB97354-62CB-499D-9CC6-E607C6B27B80}" destId="{5AF151F9-3A5E-4A1F-B9BB-6373A5097DA3}" srcOrd="4" destOrd="0" presId="urn:microsoft.com/office/officeart/2008/layout/VerticalCurvedList"/>
    <dgm:cxn modelId="{3EFDC41D-A728-441A-8A8E-C0C364F058D8}" type="presParOf" srcId="{5AF151F9-3A5E-4A1F-B9BB-6373A5097DA3}" destId="{47616E8E-EA5F-485F-A2E1-BA7416403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/>
      <dgm:t>
        <a:bodyPr/>
        <a:lstStyle/>
        <a:p>
          <a:r>
            <a:rPr lang="en-US" sz="1200" dirty="0" smtClean="0"/>
            <a:t>https://vk.com/testcenterkz</a:t>
          </a:r>
          <a:endParaRPr lang="ru-RU" sz="1200" dirty="0"/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/>
      <dgm:t>
        <a:bodyPr/>
        <a:lstStyle/>
        <a:p>
          <a:r>
            <a:rPr lang="en-US" sz="1200" dirty="0" smtClean="0"/>
            <a:t>https://www.youtube.com/channel/UCzmZObVJTezesGyIEKw6h-Q</a:t>
          </a:r>
          <a:endParaRPr lang="ru-RU" sz="1200" dirty="0"/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/>
      <dgm:t>
        <a:bodyPr/>
        <a:lstStyle/>
        <a:p>
          <a:r>
            <a:rPr lang="en-US" sz="1200" dirty="0" smtClean="0"/>
            <a:t>https://www.facebook.com/testcenterkz</a:t>
          </a:r>
          <a:endParaRPr lang="ru-RU" sz="1200" dirty="0"/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/>
      <dgm:t>
        <a:bodyPr/>
        <a:lstStyle/>
        <a:p>
          <a:r>
            <a:rPr lang="en-US" sz="1200" dirty="0" smtClean="0"/>
            <a:t>/https://instagram.com/testcenterkz</a:t>
          </a:r>
          <a:endParaRPr lang="ru-RU" sz="1200" dirty="0"/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NeighborX="1437" custLinFactNeighborY="-442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C3F1AA-288A-4076-9F6F-B8D0AFD3EAC8}" type="pres">
      <dgm:prSet presAssocID="{E061021D-D9D3-49B1-BBF6-3B82B830A086}" presName="textRect" presStyleLbl="revTx" presStyleIdx="0" presStyleCnt="4" custScaleX="202802" custLinFactNeighborX="11475" custLinFactNeighborY="-70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100000" custLinFactY="72998" custLinFactNeighborX="-117351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E1D1FF-3168-4E52-9D38-5BC5C36BC553}" type="pres">
      <dgm:prSet presAssocID="{CC0EADD5-DB5F-41B1-987A-A12F24066482}" presName="textRect" presStyleLbl="revTx" presStyleIdx="1" presStyleCnt="4" custScaleX="207576" custScaleY="130687" custLinFactNeighborX="5464" custLinFactNeighborY="-63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100000" custLinFactY="-100000" custLinFactNeighborX="102203" custLinFactNeighborY="-12464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974E53-646F-4817-8917-37EF49BE2D55}" type="pres">
      <dgm:prSet presAssocID="{EB943743-2582-4DE8-BC4F-37924C393DE2}" presName="textRect" presStyleLbl="revTx" presStyleIdx="2" presStyleCnt="4" custScaleX="215472" custLinFactNeighborX="8816" custLinFactNeighborY="3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NeighborX="1999" custLinFactNeighborY="-464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075B156-A7CE-4506-9444-7045546E7822}" type="pres">
      <dgm:prSet presAssocID="{EBE445D8-E75A-4137-B532-98D2A0FC3AB0}" presName="textRect" presStyleLbl="revTx" presStyleIdx="3" presStyleCnt="4" custScaleX="172794" custLinFactNeighborX="-590" custLinFactNeighborY="5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05BEE3-319D-4364-8419-92C865B42040}" type="presOf" srcId="{BBE0D702-E9F1-4A7B-8368-1B8E308546E6}" destId="{F844F5FA-A214-4D69-BD2E-296A619D80D0}" srcOrd="0" destOrd="0" presId="urn:microsoft.com/office/officeart/2005/8/layout/pList1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93284A09-D81C-44BD-BA4F-B09DF9DF6E20}" type="presOf" srcId="{E061021D-D9D3-49B1-BBF6-3B82B830A086}" destId="{0DC3F1AA-288A-4076-9F6F-B8D0AFD3EAC8}" srcOrd="0" destOrd="0" presId="urn:microsoft.com/office/officeart/2005/8/layout/pList1"/>
    <dgm:cxn modelId="{5E525452-8DF0-46F4-BB21-70F010844D34}" type="presOf" srcId="{CC0EADD5-DB5F-41B1-987A-A12F24066482}" destId="{31E1D1FF-3168-4E52-9D38-5BC5C36BC553}" srcOrd="0" destOrd="0" presId="urn:microsoft.com/office/officeart/2005/8/layout/pList1"/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F8BE0893-C8A8-4C79-8637-B342BDA1374C}" type="presOf" srcId="{EB943743-2582-4DE8-BC4F-37924C393DE2}" destId="{11974E53-646F-4817-8917-37EF49BE2D55}" srcOrd="0" destOrd="0" presId="urn:microsoft.com/office/officeart/2005/8/layout/pList1"/>
    <dgm:cxn modelId="{D74B1E5B-7B51-4A10-889C-97DEAC53F291}" type="presOf" srcId="{6F661F76-84DD-40BE-9466-860B061B4C1B}" destId="{417D350E-6144-4023-9190-1C5535130A80}" srcOrd="0" destOrd="0" presId="urn:microsoft.com/office/officeart/2005/8/layout/pList1"/>
    <dgm:cxn modelId="{CFB2098C-1361-49C3-9165-36B5781264D4}" type="presOf" srcId="{3E527B34-10F3-47CF-8C90-1822FECDB3AA}" destId="{AB539A84-2E69-4970-BC42-4033BCA40F78}" srcOrd="0" destOrd="0" presId="urn:microsoft.com/office/officeart/2005/8/layout/pList1"/>
    <dgm:cxn modelId="{D994E8E5-0662-46E1-9439-751C90EC3AFF}" type="presOf" srcId="{BBCDB168-68D6-47E4-BD9C-A7EFA53B90ED}" destId="{1A81D881-B529-4590-8762-5F995AA815B3}" srcOrd="0" destOrd="0" presId="urn:microsoft.com/office/officeart/2005/8/layout/pList1"/>
    <dgm:cxn modelId="{A2726304-073E-43E5-B57F-C9148131A05B}" type="presOf" srcId="{EBE445D8-E75A-4137-B532-98D2A0FC3AB0}" destId="{F075B156-A7CE-4506-9444-7045546E7822}" srcOrd="0" destOrd="0" presId="urn:microsoft.com/office/officeart/2005/8/layout/pList1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3CF84950-7E6B-4874-A9A7-8AFC9567F34D}" type="presParOf" srcId="{AB539A84-2E69-4970-BC42-4033BCA40F78}" destId="{D8B99A63-2237-4B8C-B7FB-61C2E3D75AD2}" srcOrd="0" destOrd="0" presId="urn:microsoft.com/office/officeart/2005/8/layout/pList1"/>
    <dgm:cxn modelId="{B39360E5-138D-40E2-836E-A7F5278B58A0}" type="presParOf" srcId="{D8B99A63-2237-4B8C-B7FB-61C2E3D75AD2}" destId="{347A9FB5-B669-45E2-B0AC-995E290E7431}" srcOrd="0" destOrd="0" presId="urn:microsoft.com/office/officeart/2005/8/layout/pList1"/>
    <dgm:cxn modelId="{2DE4D102-C098-4E19-850D-95FD09FE44F5}" type="presParOf" srcId="{D8B99A63-2237-4B8C-B7FB-61C2E3D75AD2}" destId="{0DC3F1AA-288A-4076-9F6F-B8D0AFD3EAC8}" srcOrd="1" destOrd="0" presId="urn:microsoft.com/office/officeart/2005/8/layout/pList1"/>
    <dgm:cxn modelId="{CB96B75F-3C31-433F-8D65-A19E4A9368DB}" type="presParOf" srcId="{AB539A84-2E69-4970-BC42-4033BCA40F78}" destId="{F844F5FA-A214-4D69-BD2E-296A619D80D0}" srcOrd="1" destOrd="0" presId="urn:microsoft.com/office/officeart/2005/8/layout/pList1"/>
    <dgm:cxn modelId="{788DAAF1-CADF-435D-AF62-DDBD2CD854F0}" type="presParOf" srcId="{AB539A84-2E69-4970-BC42-4033BCA40F78}" destId="{A2B246E2-B2A5-4B72-8684-BB1AFFEB3155}" srcOrd="2" destOrd="0" presId="urn:microsoft.com/office/officeart/2005/8/layout/pList1"/>
    <dgm:cxn modelId="{46EA24A0-E823-47E1-BA24-26B3365A412F}" type="presParOf" srcId="{A2B246E2-B2A5-4B72-8684-BB1AFFEB3155}" destId="{58EE4375-82F2-48E3-8A56-8EAFE9363A0E}" srcOrd="0" destOrd="0" presId="urn:microsoft.com/office/officeart/2005/8/layout/pList1"/>
    <dgm:cxn modelId="{D9F52607-50A9-4820-A45C-3EB0F8C793FB}" type="presParOf" srcId="{A2B246E2-B2A5-4B72-8684-BB1AFFEB3155}" destId="{31E1D1FF-3168-4E52-9D38-5BC5C36BC553}" srcOrd="1" destOrd="0" presId="urn:microsoft.com/office/officeart/2005/8/layout/pList1"/>
    <dgm:cxn modelId="{1F2FEE3B-71B9-44DE-AD11-05ACEC17D9AD}" type="presParOf" srcId="{AB539A84-2E69-4970-BC42-4033BCA40F78}" destId="{417D350E-6144-4023-9190-1C5535130A80}" srcOrd="3" destOrd="0" presId="urn:microsoft.com/office/officeart/2005/8/layout/pList1"/>
    <dgm:cxn modelId="{4BF2DAE7-2FA9-4B52-83BB-6EDF6AE82978}" type="presParOf" srcId="{AB539A84-2E69-4970-BC42-4033BCA40F78}" destId="{3224AA3A-0736-49E3-A36C-78F44843844E}" srcOrd="4" destOrd="0" presId="urn:microsoft.com/office/officeart/2005/8/layout/pList1"/>
    <dgm:cxn modelId="{1C6A36BA-AD95-432C-B92D-3D3290DDF93E}" type="presParOf" srcId="{3224AA3A-0736-49E3-A36C-78F44843844E}" destId="{31C44C52-2F94-41D0-A7D7-A59DE144B483}" srcOrd="0" destOrd="0" presId="urn:microsoft.com/office/officeart/2005/8/layout/pList1"/>
    <dgm:cxn modelId="{F66C86F7-94A3-40A1-87D3-D3E5FC3D2FFE}" type="presParOf" srcId="{3224AA3A-0736-49E3-A36C-78F44843844E}" destId="{11974E53-646F-4817-8917-37EF49BE2D55}" srcOrd="1" destOrd="0" presId="urn:microsoft.com/office/officeart/2005/8/layout/pList1"/>
    <dgm:cxn modelId="{CB829D74-11D0-4102-A9BA-E6FEF5E69AB1}" type="presParOf" srcId="{AB539A84-2E69-4970-BC42-4033BCA40F78}" destId="{1A81D881-B529-4590-8762-5F995AA815B3}" srcOrd="5" destOrd="0" presId="urn:microsoft.com/office/officeart/2005/8/layout/pList1"/>
    <dgm:cxn modelId="{45B9DD49-1FD6-481D-971E-86D4F19F2F3B}" type="presParOf" srcId="{AB539A84-2E69-4970-BC42-4033BCA40F78}" destId="{F2495DFB-68CA-4A27-BAF3-6064BEF303A4}" srcOrd="6" destOrd="0" presId="urn:microsoft.com/office/officeart/2005/8/layout/pList1"/>
    <dgm:cxn modelId="{A4B6A92A-ABC9-4F5B-A7B6-973FCC0FFF15}" type="presParOf" srcId="{F2495DFB-68CA-4A27-BAF3-6064BEF303A4}" destId="{4F46B714-825A-4A10-A2AE-DEBCB6F8E2FE}" srcOrd="0" destOrd="0" presId="urn:microsoft.com/office/officeart/2005/8/layout/pList1"/>
    <dgm:cxn modelId="{27FCF124-0E98-4D86-B824-4F3D33A36ED9}" type="presParOf" srcId="{F2495DFB-68CA-4A27-BAF3-6064BEF303A4}" destId="{F075B156-A7CE-4506-9444-7045546E782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C545-6AFE-445B-A08B-B8EC481CED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66C03-BB7C-4F6E-A087-29047C0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19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028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165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606425" y="871538"/>
            <a:ext cx="7751763" cy="4360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lnSpc>
                <a:spcPct val="115000"/>
              </a:lnSpc>
              <a:spcBef>
                <a:spcPts val="600"/>
              </a:spcBef>
            </a:pPr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05AC60-53AA-46EC-B872-58DCA0B5CC3B}" type="slidenum">
              <a:rPr 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14</a:t>
            </a:fld>
            <a:endParaRPr 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34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7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88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2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642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89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2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930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20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6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4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5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9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4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9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3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7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1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5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8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6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E50E17-FD04-4972-89B7-9E903B1C446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7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tm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27148" y="234607"/>
            <a:ext cx="11153604" cy="1169189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Министерство образования и науки Республики Казахстан</a:t>
            </a:r>
          </a:p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Национальный центр тестирования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8310" y="5770448"/>
            <a:ext cx="143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Астана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433" y="2654816"/>
            <a:ext cx="11332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О проведении единого национального тестирования</a:t>
            </a:r>
          </a:p>
          <a:p>
            <a:pPr algn="ctr"/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в 2019 году</a:t>
            </a:r>
            <a:endParaRPr lang="ru-RU" sz="35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0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020051" y="1217039"/>
            <a:ext cx="43647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3 обязательных предмета: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211145" y="1724870"/>
            <a:ext cx="39069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</a:rPr>
              <a:t>История Казахстан</a:t>
            </a:r>
            <a:endParaRPr lang="ru-RU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Математическая грамотность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</a:rPr>
              <a:t>Грамотность чтения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26149" y="2542169"/>
            <a:ext cx="61483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2 профильных предмета (по </a:t>
            </a:r>
            <a:r>
              <a:rPr lang="ru-RU" sz="2200" b="1" dirty="0" smtClean="0">
                <a:solidFill>
                  <a:srgbClr val="C00000"/>
                </a:solidFill>
              </a:rPr>
              <a:t>выбору):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55008" y="2973056"/>
            <a:ext cx="74464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Математика + Физика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Математика + География 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Всемирная История + География 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Биология + Химия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Биология + География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Иностранный язык + Всемирная История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Казахский/Русский язык + Казахская/Русская литература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География + Иностранный язык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7030A0"/>
                </a:solidFill>
              </a:rPr>
              <a:t>Всемирная </a:t>
            </a:r>
            <a:r>
              <a:rPr lang="ru-RU" sz="2200" dirty="0">
                <a:solidFill>
                  <a:srgbClr val="7030A0"/>
                </a:solidFill>
              </a:rPr>
              <a:t>История + Человек. Общество. Право</a:t>
            </a:r>
          </a:p>
        </p:txBody>
      </p:sp>
      <p:sp>
        <p:nvSpPr>
          <p:cNvPr id="26" name="Подзаголовок 3"/>
          <p:cNvSpPr txBox="1">
            <a:spLocks/>
          </p:cNvSpPr>
          <p:nvPr/>
        </p:nvSpPr>
        <p:spPr>
          <a:xfrm>
            <a:off x="747836" y="266342"/>
            <a:ext cx="11153604" cy="5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Предметы тестирования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43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4420" y="131723"/>
            <a:ext cx="50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Язык сдачи тестирования: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0280" y="786232"/>
            <a:ext cx="233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казахском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93426" y="786232"/>
            <a:ext cx="233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/>
              <a:t>На русском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9109302" y="750770"/>
            <a:ext cx="233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/>
              <a:t>На английском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002" y="1264749"/>
            <a:ext cx="1121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поступающие, выбравшие сдачу тестирование на «английском» языке, «Историю Казахстана» сдают на казахском или русском языке по желанию!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7016" y="2131083"/>
            <a:ext cx="767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выбравших творческие специальности: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002" y="2730768"/>
            <a:ext cx="11550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Выбравшие творческие специальности на ЕНТ могут сдать:</a:t>
            </a:r>
          </a:p>
          <a:p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ва предмета (грамотность чтения, История Казахстана);</a:t>
            </a:r>
          </a:p>
          <a:p>
            <a:pPr>
              <a:buFontTx/>
              <a:buChar char="-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пять предметов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(грамотность чтения, История Казахстана,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математическая грамотность и два предмета по выбору). 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51002" y="4153322"/>
            <a:ext cx="1152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выбравшие творческие специальности и сдающие ЕНТ по пяти предметам на листе ответов не закрашивают 6-сектор «Творческий экзамен»!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4848" y="5203639"/>
            <a:ext cx="413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Время тестирования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52776" y="5265194"/>
            <a:ext cx="2177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часа 50 минут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082764" y="3386925"/>
            <a:ext cx="179496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20 </a:t>
            </a:r>
          </a:p>
          <a:p>
            <a:pPr algn="ctr"/>
            <a:r>
              <a:rPr lang="kk-KZ" sz="2000" b="1" dirty="0" smtClean="0">
                <a:latin typeface="Arial" pitchFamily="34" charset="0"/>
                <a:cs typeface="Arial" pitchFamily="34" charset="0"/>
              </a:rPr>
              <a:t>заданий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89855" y="2771371"/>
            <a:ext cx="22173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выбором 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1-го правильного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ответа из пяти предложенных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393691" y="2173834"/>
            <a:ext cx="5530990" cy="3841954"/>
            <a:chOff x="1645595" y="1909333"/>
            <a:chExt cx="1743076" cy="1553488"/>
          </a:xfrm>
        </p:grpSpPr>
        <p:sp>
          <p:nvSpPr>
            <p:cNvPr id="59" name="Дуга 58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Дуга 59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Дуга 60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Дуга 61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3" name="Прямая соединительная линия 62"/>
            <p:cNvCxnSpPr>
              <a:stCxn id="59" idx="0"/>
              <a:endCxn id="61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>
              <a:stCxn id="59" idx="2"/>
              <a:endCxn id="62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>
              <a:stCxn id="60" idx="2"/>
              <a:endCxn id="62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endCxn id="62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endCxn id="59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endCxn id="60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3843191" y="268416"/>
            <a:ext cx="499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СТРУКТУРА ТЕСТОВ ЕНТ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5187" y="1044010"/>
            <a:ext cx="5770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По каждому предмету трех обязательных предметов: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357101" y="2203004"/>
            <a:ext cx="5530990" cy="3841954"/>
            <a:chOff x="1645595" y="1909333"/>
            <a:chExt cx="1743076" cy="1553488"/>
          </a:xfrm>
        </p:grpSpPr>
        <p:sp>
          <p:nvSpPr>
            <p:cNvPr id="76" name="Дуга 75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Дуга 76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Дуга 77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Дуга 78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0" name="Прямая соединительная линия 79"/>
            <p:cNvCxnSpPr>
              <a:stCxn id="76" idx="0"/>
              <a:endCxn id="78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stCxn id="76" idx="2"/>
              <a:endCxn id="79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>
              <a:stCxn id="77" idx="2"/>
              <a:endCxn id="79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>
              <a:endCxn id="79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>
              <a:endCxn id="76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>
              <a:endCxn id="77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6599713" y="1044010"/>
            <a:ext cx="5288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По каждому предмету двух предметов по выбору: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599713" y="2533045"/>
            <a:ext cx="2113606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20 </a:t>
            </a:r>
            <a:r>
              <a:rPr lang="ru-RU" dirty="0" smtClean="0">
                <a:solidFill>
                  <a:schemeClr val="tx1"/>
                </a:solidFill>
              </a:rPr>
              <a:t>заданий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с выбором </a:t>
            </a:r>
          </a:p>
          <a:p>
            <a:r>
              <a:rPr lang="ru-RU" dirty="0">
                <a:solidFill>
                  <a:schemeClr val="tx1"/>
                </a:solidFill>
              </a:rPr>
              <a:t>1-го правильного ответа из пяти предложенных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064848" y="2463595"/>
            <a:ext cx="2599264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10 </a:t>
            </a:r>
            <a:r>
              <a:rPr lang="ru-RU" dirty="0" smtClean="0">
                <a:solidFill>
                  <a:schemeClr val="tx1"/>
                </a:solidFill>
              </a:rPr>
              <a:t>заданий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с выбором одного или нескольких правильных ответов </a:t>
            </a:r>
            <a:r>
              <a:rPr lang="ru-RU" dirty="0" smtClean="0">
                <a:solidFill>
                  <a:schemeClr val="tx1"/>
                </a:solidFill>
              </a:rPr>
              <a:t>из множества предложенных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61757" y="5656063"/>
            <a:ext cx="393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Максимальный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балл: 140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63512" y="6088263"/>
            <a:ext cx="2545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Проходной балл: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50 </a:t>
            </a:r>
          </a:p>
        </p:txBody>
      </p:sp>
    </p:spTree>
    <p:extLst>
      <p:ext uri="{BB962C8B-B14F-4D97-AF65-F5344CB8AC3E}">
        <p14:creationId xmlns:p14="http://schemas.microsoft.com/office/powerpoint/2010/main" val="16537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96243580"/>
              </p:ext>
            </p:extLst>
          </p:nvPr>
        </p:nvGraphicFramePr>
        <p:xfrm>
          <a:off x="843648" y="772288"/>
          <a:ext cx="10863670" cy="579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C:\Users\a.khaidarova\Desktop\kassa-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49" y="3726922"/>
            <a:ext cx="1152128" cy="8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.khaidarova\Desktop\business-color_money-coins_icon-icons.com_5344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26" y="2602967"/>
            <a:ext cx="781117" cy="7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967" y="5535289"/>
            <a:ext cx="864096" cy="7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85" y="4128042"/>
            <a:ext cx="901700" cy="7366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6860" y="89997"/>
            <a:ext cx="373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Подготовка к ЕНТ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28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29425950"/>
              </p:ext>
            </p:extLst>
          </p:nvPr>
        </p:nvGraphicFramePr>
        <p:xfrm>
          <a:off x="480285" y="1374583"/>
          <a:ext cx="5078736" cy="515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105651" y="115888"/>
            <a:ext cx="8067675" cy="95410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indent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2800" b="0" i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Информации </a:t>
            </a:r>
            <a:r>
              <a:rPr lang="ru-RU" dirty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интернет-ресурсы</a:t>
            </a:r>
            <a:r>
              <a:rPr lang="ru-RU" dirty="0" smtClean="0"/>
              <a:t> для участников ЕНТ</a:t>
            </a:r>
            <a:endParaRPr lang="ru-RU" dirty="0"/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773063794"/>
              </p:ext>
            </p:extLst>
          </p:nvPr>
        </p:nvGraphicFramePr>
        <p:xfrm>
          <a:off x="6039352" y="1952422"/>
          <a:ext cx="5949447" cy="470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564492" y="1354809"/>
            <a:ext cx="440830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000" dirty="0" smtClean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НЦТ в социальных сетях</a:t>
            </a:r>
            <a:endParaRPr lang="ru-RU" sz="2000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6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458783" y="2868976"/>
            <a:ext cx="8543925" cy="132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7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5"/>
          <p:cNvSpPr>
            <a:spLocks noChangeArrowheads="1"/>
          </p:cNvSpPr>
          <p:nvPr/>
        </p:nvSpPr>
        <p:spPr bwMode="auto">
          <a:xfrm>
            <a:off x="727789" y="2736502"/>
            <a:ext cx="1128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dirty="0" smtClean="0"/>
              <a:t>«ЕНТ – </a:t>
            </a:r>
            <a:r>
              <a:rPr lang="ru-RU" sz="2400" dirty="0"/>
              <a:t>одна из форм отборочных экзаменов для поступления в организаций высшего и (или) послевузовского образования</a:t>
            </a:r>
            <a:r>
              <a:rPr lang="kk-KZ" sz="24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kk-KZ" sz="16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</a:t>
            </a:r>
          </a:p>
          <a:p>
            <a:pPr algn="r"/>
            <a:r>
              <a:rPr lang="kk-KZ" i="1" dirty="0" smtClean="0"/>
              <a:t>Закон </a:t>
            </a:r>
            <a:r>
              <a:rPr lang="kk-KZ" i="1" dirty="0"/>
              <a:t>РК «Об образовании»</a:t>
            </a:r>
            <a:endParaRPr lang="ru-RU" i="1" dirty="0"/>
          </a:p>
          <a:p>
            <a:r>
              <a:rPr lang="ru-RU" dirty="0"/>
              <a:t> </a:t>
            </a:r>
          </a:p>
        </p:txBody>
      </p:sp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8150" y="1646548"/>
            <a:ext cx="838825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национальное тестирование</a:t>
            </a:r>
            <a:endParaRPr lang="ru-RU" sz="3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2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450" y="397066"/>
            <a:ext cx="11341100" cy="554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Новшества текущего года:</a:t>
            </a:r>
          </a:p>
          <a:p>
            <a:pPr indent="449580" algn="just">
              <a:spcAft>
                <a:spcPts val="0"/>
              </a:spcAft>
            </a:pPr>
            <a:endParaRPr lang="kk-KZ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580" algn="just"/>
            <a:r>
              <a:rPr lang="ru-RU" sz="2600" b="1" dirty="0">
                <a:latin typeface="Palatino Linotype" pitchFamily="18" charset="0"/>
                <a:ea typeface="Times New Roman"/>
                <a:cs typeface="Times New Roman"/>
              </a:rPr>
              <a:t>Принимают участие </a:t>
            </a:r>
            <a:r>
              <a:rPr lang="ru-RU" sz="26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обучающиеся 11(12) классов </a:t>
            </a:r>
            <a:r>
              <a:rPr lang="ru-RU" sz="2600" b="1" dirty="0">
                <a:latin typeface="Palatino Linotype" pitchFamily="18" charset="0"/>
                <a:ea typeface="Times New Roman"/>
                <a:cs typeface="Times New Roman"/>
              </a:rPr>
              <a:t>средних школ</a:t>
            </a:r>
          </a:p>
          <a:p>
            <a:pPr indent="449580" algn="just"/>
            <a:endParaRPr lang="ru-RU" sz="26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indent="449580" algn="just"/>
            <a:r>
              <a:rPr lang="ru-RU" sz="2600" b="1" dirty="0">
                <a:latin typeface="Palatino Linotype" pitchFamily="18" charset="0"/>
                <a:ea typeface="Times New Roman"/>
                <a:cs typeface="Times New Roman"/>
              </a:rPr>
              <a:t>Проводиться </a:t>
            </a:r>
            <a:r>
              <a:rPr lang="ru-RU" sz="26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4 раза в год </a:t>
            </a:r>
            <a:r>
              <a:rPr lang="ru-RU" sz="2600" b="1" dirty="0">
                <a:latin typeface="Palatino Linotype" pitchFamily="18" charset="0"/>
                <a:ea typeface="Times New Roman"/>
                <a:cs typeface="Times New Roman"/>
              </a:rPr>
              <a:t>для поступления в ВУЗ на платной основе: январь; март; июнь-июль; август</a:t>
            </a:r>
          </a:p>
          <a:p>
            <a:pPr indent="449580" algn="just"/>
            <a:endParaRPr lang="ru-RU" sz="26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indent="449580" algn="just"/>
            <a:r>
              <a:rPr lang="ru-RU" sz="2600" b="1" dirty="0">
                <a:latin typeface="Palatino Linotype" pitchFamily="18" charset="0"/>
                <a:ea typeface="Times New Roman"/>
                <a:cs typeface="Times New Roman"/>
              </a:rPr>
              <a:t>Для лиц, имеющих международные сертификаты, подтверждающие владение английским языком вводится </a:t>
            </a:r>
            <a:r>
              <a:rPr lang="ru-RU" sz="26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норма по освобождению от ЕНТ </a:t>
            </a:r>
            <a:r>
              <a:rPr lang="ru-RU" sz="2600" b="1" dirty="0">
                <a:latin typeface="Palatino Linotype" pitchFamily="18" charset="0"/>
                <a:ea typeface="Times New Roman"/>
                <a:cs typeface="Times New Roman"/>
              </a:rPr>
              <a:t>по предмету «Иностранный язык»  </a:t>
            </a:r>
          </a:p>
          <a:p>
            <a:pPr indent="449580" algn="just"/>
            <a:endParaRPr lang="ru-RU" sz="26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indent="449580" algn="just"/>
            <a:r>
              <a:rPr lang="ru-RU" sz="2600" b="1" dirty="0">
                <a:latin typeface="Palatino Linotype" pitchFamily="18" charset="0"/>
                <a:ea typeface="Times New Roman"/>
                <a:cs typeface="Times New Roman"/>
              </a:rPr>
              <a:t>Образовательные гранты будут присуждаться </a:t>
            </a:r>
            <a:r>
              <a:rPr lang="ru-RU" sz="26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по группам образовательных </a:t>
            </a:r>
            <a:r>
              <a:rPr lang="ru-RU" sz="2600" b="1" dirty="0" smtClean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программ </a:t>
            </a:r>
            <a:r>
              <a:rPr lang="ru-RU" sz="2400" dirty="0" smtClean="0">
                <a:latin typeface="Palatino Linotype" pitchFamily="18" charset="0"/>
                <a:ea typeface="Times New Roman"/>
                <a:cs typeface="Times New Roman"/>
              </a:rPr>
              <a:t>(перечень определяется Правилами проведения ЕНТ)</a:t>
            </a:r>
            <a:endParaRPr lang="ru-RU" sz="2400" dirty="0"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9989" y="5962815"/>
            <a:ext cx="108548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Формат сдачи ЕНТ остается прежним, 2018 года</a:t>
            </a:r>
          </a:p>
        </p:txBody>
      </p:sp>
    </p:spTree>
    <p:extLst>
      <p:ext uri="{BB962C8B-B14F-4D97-AF65-F5344CB8AC3E}">
        <p14:creationId xmlns:p14="http://schemas.microsoft.com/office/powerpoint/2010/main" val="250532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489769"/>
              </p:ext>
            </p:extLst>
          </p:nvPr>
        </p:nvGraphicFramePr>
        <p:xfrm>
          <a:off x="92750" y="541973"/>
          <a:ext cx="9608810" cy="627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79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00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93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74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14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74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349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27497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Сроки тестирования</a:t>
                      </a:r>
                      <a:endParaRPr lang="ru-RU" sz="20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 smtClean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7030A0"/>
                          </a:solidFill>
                          <a:effectLst/>
                        </a:rPr>
                        <a:t>Сроки приема заявлений</a:t>
                      </a:r>
                    </a:p>
                    <a:p>
                      <a:pPr algn="ctr"/>
                      <a:endParaRPr lang="ru-RU" sz="20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Участники тестирования</a:t>
                      </a:r>
                      <a:endParaRPr lang="ru-RU" sz="20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2862">
                <a:tc vMerge="1"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Обучающиеся выпускных 11(12) классов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текущего года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Выпускники школ текущего года и прошлых лет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Выпускники организаций </a:t>
                      </a:r>
                      <a:r>
                        <a:rPr lang="ru-RU" sz="1600" kern="1200" dirty="0" err="1" smtClean="0">
                          <a:effectLst/>
                        </a:rPr>
                        <a:t>ТиПО</a:t>
                      </a:r>
                      <a:r>
                        <a:rPr lang="ru-RU" sz="1600" kern="1200" dirty="0" smtClean="0">
                          <a:effectLst/>
                        </a:rPr>
                        <a:t> (колледжей)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Лица, </a:t>
                      </a:r>
                      <a:r>
                        <a:rPr lang="kk-KZ" sz="1600" kern="1200" dirty="0" smtClean="0">
                          <a:effectLst/>
                        </a:rPr>
                        <a:t>зачисленные в</a:t>
                      </a:r>
                      <a:r>
                        <a:rPr lang="ru-RU" sz="1600" kern="1200" dirty="0" smtClean="0">
                          <a:effectLst/>
                        </a:rPr>
                        <a:t> ВУЗ до завершения первого академического периода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500" kern="1200" dirty="0" smtClean="0">
                          <a:effectLst/>
                        </a:rPr>
                        <a:t>Студенты, </a:t>
                      </a:r>
                      <a:r>
                        <a:rPr lang="ru-RU" sz="1500" kern="1200" dirty="0" smtClean="0">
                          <a:effectLst/>
                        </a:rPr>
                        <a:t>желающие перевестись</a:t>
                      </a:r>
                      <a:r>
                        <a:rPr lang="kk-KZ" sz="1500" kern="1200" dirty="0" smtClean="0">
                          <a:effectLst/>
                        </a:rPr>
                        <a:t> с групп </a:t>
                      </a:r>
                      <a:r>
                        <a:rPr lang="ru-RU" sz="1500" kern="1200" dirty="0" smtClean="0">
                          <a:effectLst/>
                        </a:rPr>
                        <a:t>образовательных программ</a:t>
                      </a:r>
                      <a:r>
                        <a:rPr lang="kk-KZ" sz="1500" kern="1200" dirty="0" smtClean="0">
                          <a:effectLst/>
                        </a:rPr>
                        <a:t>, </a:t>
                      </a:r>
                      <a:r>
                        <a:rPr lang="ru-RU" sz="1500" kern="1200" dirty="0" smtClean="0">
                          <a:effectLst/>
                        </a:rPr>
                        <a:t>требующие творческой подготовки</a:t>
                      </a:r>
                      <a:r>
                        <a:rPr lang="kk-KZ" sz="1500" kern="1200" dirty="0" smtClean="0">
                          <a:effectLst/>
                        </a:rPr>
                        <a:t> на другие образовательные программы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44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Январь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15-20</a:t>
                      </a:r>
                      <a:endParaRPr lang="ru-RU" sz="16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Декабрь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 1-15</a:t>
                      </a:r>
                      <a:endParaRPr lang="ru-RU" sz="1600" b="1" i="1" kern="1200" dirty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144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Март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24-29</a:t>
                      </a:r>
                      <a:endParaRPr lang="ru-RU" sz="16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Февраль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 1-15</a:t>
                      </a:r>
                      <a:endParaRPr lang="ru-RU" sz="1600" b="1" i="1" kern="1200" dirty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1722">
                <a:tc>
                  <a:txBody>
                    <a:bodyPr/>
                    <a:lstStyle/>
                    <a:p>
                      <a:endParaRPr lang="ru-RU" sz="16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Июнь-июль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20-5</a:t>
                      </a:r>
                      <a:endParaRPr lang="ru-RU" sz="16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Март-май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10-10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Май-июнь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 10-5</a:t>
                      </a:r>
                      <a:endParaRPr lang="ru-RU" sz="1600" b="1" i="1" kern="1200" dirty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739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Август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17-20</a:t>
                      </a:r>
                      <a:endParaRPr lang="ru-RU" sz="16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Июль -август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 25-3</a:t>
                      </a:r>
                      <a:endParaRPr lang="ru-RU" sz="1600" b="1" i="1" kern="1200" dirty="0" smtClean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9198" y="0"/>
            <a:ext cx="11153604" cy="576228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Сроки 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ЕНТ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089932" y="3681413"/>
            <a:ext cx="6332848" cy="3053924"/>
            <a:chOff x="3840162" y="3697288"/>
            <a:chExt cx="7439860" cy="316071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840162" y="3697288"/>
              <a:ext cx="848812" cy="3109912"/>
              <a:chOff x="3840162" y="3697288"/>
              <a:chExt cx="848812" cy="3109912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0163" y="3697288"/>
                <a:ext cx="848811" cy="823912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0163" y="4344988"/>
                <a:ext cx="848811" cy="823912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0162" y="5159376"/>
                <a:ext cx="848811" cy="823912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0162" y="5983288"/>
                <a:ext cx="848811" cy="823912"/>
              </a:xfrm>
              <a:prstGeom prst="rect">
                <a:avLst/>
              </a:prstGeom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5404935" y="5159376"/>
              <a:ext cx="871538" cy="1698624"/>
              <a:chOff x="5404935" y="5159376"/>
              <a:chExt cx="871538" cy="1698624"/>
            </a:xfrm>
          </p:grpSpPr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7662" y="5159376"/>
                <a:ext cx="848811" cy="823912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4935" y="6034088"/>
                <a:ext cx="848811" cy="823912"/>
              </a:xfrm>
              <a:prstGeom prst="rect">
                <a:avLst/>
              </a:prstGeom>
            </p:spPr>
          </p:pic>
        </p:grpSp>
        <p:grpSp>
          <p:nvGrpSpPr>
            <p:cNvPr id="13" name="Группа 12"/>
            <p:cNvGrpSpPr/>
            <p:nvPr/>
          </p:nvGrpSpPr>
          <p:grpSpPr>
            <a:xfrm>
              <a:off x="7142162" y="5159376"/>
              <a:ext cx="848811" cy="1698624"/>
              <a:chOff x="7142162" y="5159376"/>
              <a:chExt cx="848811" cy="1698624"/>
            </a:xfrm>
          </p:grpSpPr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2162" y="5159376"/>
                <a:ext cx="848811" cy="823912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2162" y="6034088"/>
                <a:ext cx="848811" cy="823912"/>
              </a:xfrm>
              <a:prstGeom prst="rect">
                <a:avLst/>
              </a:prstGeom>
            </p:spPr>
          </p:pic>
        </p:grp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8062" y="3697288"/>
              <a:ext cx="848811" cy="823912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>
            <a:xfrm>
              <a:off x="10393362" y="3697288"/>
              <a:ext cx="886660" cy="3109912"/>
              <a:chOff x="10393362" y="3697288"/>
              <a:chExt cx="886660" cy="3109912"/>
            </a:xfrm>
          </p:grpSpPr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93362" y="3697288"/>
                <a:ext cx="848811" cy="823912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1211" y="5983288"/>
                <a:ext cx="848811" cy="823912"/>
              </a:xfrm>
              <a:prstGeom prst="rect">
                <a:avLst/>
              </a:prstGeom>
            </p:spPr>
          </p:pic>
        </p:grpSp>
      </p:grpSp>
      <p:sp>
        <p:nvSpPr>
          <p:cNvPr id="2" name="Блок-схема: перфолента 1"/>
          <p:cNvSpPr/>
          <p:nvPr/>
        </p:nvSpPr>
        <p:spPr>
          <a:xfrm>
            <a:off x="9779620" y="576228"/>
            <a:ext cx="2308302" cy="6110024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После </a:t>
            </a:r>
            <a:r>
              <a:rPr lang="ru-RU" i="1" dirty="0">
                <a:solidFill>
                  <a:srgbClr val="002060"/>
                </a:solidFill>
              </a:rPr>
              <a:t>сдачи ЕНТ в </a:t>
            </a:r>
            <a:r>
              <a:rPr lang="ru-RU" i="1" dirty="0">
                <a:solidFill>
                  <a:srgbClr val="FF0000"/>
                </a:solidFill>
              </a:rPr>
              <a:t>январе </a:t>
            </a:r>
            <a:r>
              <a:rPr lang="ru-RU" i="1" dirty="0" smtClean="0">
                <a:solidFill>
                  <a:srgbClr val="FF0000"/>
                </a:solidFill>
              </a:rPr>
              <a:t>и марте </a:t>
            </a:r>
            <a:r>
              <a:rPr lang="ru-RU" i="1" dirty="0" smtClean="0">
                <a:solidFill>
                  <a:srgbClr val="002060"/>
                </a:solidFill>
              </a:rPr>
              <a:t>обучающиеся </a:t>
            </a:r>
            <a:r>
              <a:rPr lang="ru-RU" i="1" dirty="0">
                <a:solidFill>
                  <a:srgbClr val="002060"/>
                </a:solidFill>
              </a:rPr>
              <a:t>выпускных классов не лишаются возможности сдать основное ЕНТ в </a:t>
            </a:r>
            <a:r>
              <a:rPr lang="ru-RU" i="1" dirty="0">
                <a:solidFill>
                  <a:srgbClr val="FF0000"/>
                </a:solidFill>
              </a:rPr>
              <a:t>июне</a:t>
            </a:r>
            <a:r>
              <a:rPr lang="ru-RU" i="1" dirty="0">
                <a:solidFill>
                  <a:srgbClr val="002060"/>
                </a:solidFill>
              </a:rPr>
              <a:t> и участвовать в </a:t>
            </a:r>
            <a:r>
              <a:rPr lang="ru-RU" i="1" dirty="0">
                <a:solidFill>
                  <a:srgbClr val="FF0000"/>
                </a:solidFill>
              </a:rPr>
              <a:t>конкурсе</a:t>
            </a:r>
            <a:r>
              <a:rPr lang="ru-RU" i="1" dirty="0">
                <a:solidFill>
                  <a:srgbClr val="002060"/>
                </a:solidFill>
              </a:rPr>
              <a:t> для присуждения государственных образовательных грантов</a:t>
            </a:r>
          </a:p>
        </p:txBody>
      </p:sp>
    </p:spTree>
    <p:extLst>
      <p:ext uri="{BB962C8B-B14F-4D97-AF65-F5344CB8AC3E}">
        <p14:creationId xmlns:p14="http://schemas.microsoft.com/office/powerpoint/2010/main" val="168457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33069"/>
              </p:ext>
            </p:extLst>
          </p:nvPr>
        </p:nvGraphicFramePr>
        <p:xfrm>
          <a:off x="1333501" y="996722"/>
          <a:ext cx="10375814" cy="3930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5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69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849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669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01094">
                <a:tc rowSpan="2">
                  <a:txBody>
                    <a:bodyPr/>
                    <a:lstStyle/>
                    <a:p>
                      <a:endParaRPr lang="kk-KZ" sz="20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k-KZ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Способы зачисления в ВУЗ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kk-KZ" sz="11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kk-KZ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При сдачи ЕНТ в </a:t>
                      </a:r>
                      <a:endParaRPr lang="ru-RU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522">
                <a:tc vMerge="1">
                  <a:txBody>
                    <a:bodyPr/>
                    <a:lstStyle/>
                    <a:p>
                      <a:endParaRPr lang="ru-RU" sz="1600" b="1" i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Январе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Марте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Июне-июле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Августе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4262">
                <a:tc>
                  <a:txBody>
                    <a:bodyPr/>
                    <a:lstStyle/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ru-RU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2597" y="209636"/>
            <a:ext cx="11153604" cy="576228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Зачисление в ВУЗ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3767" y="2866859"/>
            <a:ext cx="2218503" cy="153242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882115" y="2802176"/>
            <a:ext cx="1569832" cy="1469563"/>
            <a:chOff x="3683940" y="2455897"/>
            <a:chExt cx="1569832" cy="146956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08699" y="2781282"/>
            <a:ext cx="1569832" cy="1469563"/>
            <a:chOff x="3683940" y="2455897"/>
            <a:chExt cx="1569832" cy="1469563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44" name="TextBox 43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9998289" y="2841459"/>
            <a:ext cx="1569832" cy="1469563"/>
            <a:chOff x="3683940" y="2455897"/>
            <a:chExt cx="1569832" cy="1469563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49" name="TextBox 48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69606" y="5308412"/>
            <a:ext cx="1141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Примечание: </a:t>
            </a:r>
          </a:p>
          <a:p>
            <a:pPr algn="just"/>
            <a:r>
              <a:rPr lang="ru-RU" sz="2400" dirty="0" smtClean="0"/>
              <a:t>Поступающие для зачисления в ВУЗ по результатам ЕНТ должны набрать установленные пороговые баллы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7268747" y="2522483"/>
            <a:ext cx="2960820" cy="2358990"/>
            <a:chOff x="7268747" y="2522483"/>
            <a:chExt cx="2960820" cy="2358990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874" y="3017107"/>
              <a:ext cx="1461391" cy="14613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309218">
              <a:off x="7855493" y="2950332"/>
              <a:ext cx="1400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b="1" dirty="0" smtClean="0">
                  <a:solidFill>
                    <a:srgbClr val="C00000"/>
                  </a:solidFill>
                </a:rPr>
                <a:t>Г Р А Н Т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541999" y="3872951"/>
              <a:ext cx="1687568" cy="1008522"/>
              <a:chOff x="8495657" y="3823173"/>
              <a:chExt cx="1687568" cy="1008522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8624953" y="3823173"/>
                <a:ext cx="776526" cy="721667"/>
                <a:chOff x="8484506" y="4056683"/>
                <a:chExt cx="776526" cy="721667"/>
              </a:xfrm>
            </p:grpSpPr>
            <p:pic>
              <p:nvPicPr>
                <p:cNvPr id="56" name="Рисунок 5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152405">
                  <a:off x="8484506" y="4165779"/>
                  <a:ext cx="776526" cy="612571"/>
                </a:xfrm>
                <a:prstGeom prst="rect">
                  <a:avLst/>
                </a:prstGeom>
              </p:spPr>
            </p:pic>
            <p:pic>
              <p:nvPicPr>
                <p:cNvPr id="57" name="Рисунок 56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719450">
                  <a:off x="8842799" y="4056683"/>
                  <a:ext cx="388905" cy="413652"/>
                </a:xfrm>
                <a:prstGeom prst="rect">
                  <a:avLst/>
                </a:prstGeom>
              </p:spPr>
            </p:pic>
          </p:grpSp>
          <p:sp>
            <p:nvSpPr>
              <p:cNvPr id="55" name="TextBox 54"/>
              <p:cNvSpPr txBox="1"/>
              <p:nvPr/>
            </p:nvSpPr>
            <p:spPr>
              <a:xfrm rot="19161838">
                <a:off x="8495657" y="4370030"/>
                <a:ext cx="1687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1200" i="1" dirty="0"/>
                  <a:t>н</a:t>
                </a:r>
                <a:r>
                  <a:rPr lang="kk-KZ" sz="1200" i="1" dirty="0" smtClean="0"/>
                  <a:t>а платной</a:t>
                </a:r>
              </a:p>
              <a:p>
                <a:pPr algn="ctr"/>
                <a:r>
                  <a:rPr lang="kk-KZ" sz="1200" i="1" dirty="0" smtClean="0"/>
                  <a:t> основе</a:t>
                </a:r>
                <a:endParaRPr lang="ru-RU" sz="1200" i="1" dirty="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7268747" y="2522483"/>
              <a:ext cx="2532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2060"/>
                  </a:solidFill>
                </a:rPr>
                <a:t>Участие в Конкурсе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11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9198" y="94927"/>
            <a:ext cx="11153604" cy="1288964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При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е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м заявления на ЕНТ (январь) </a:t>
            </a:r>
          </a:p>
          <a:p>
            <a:pPr algn="ctr"/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 1 по 15 декабря 2018 года</a:t>
            </a:r>
          </a:p>
          <a:p>
            <a:pPr algn="ctr"/>
            <a:endParaRPr lang="kk-KZ" sz="2800" b="1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  <a:p>
            <a:pPr algn="ctr"/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071" y="1299253"/>
            <a:ext cx="37914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Пункты приема заявления и проведения ЕНТ: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72</a:t>
            </a:r>
            <a:endParaRPr lang="ru-RU" sz="2600" b="1" i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45327" y="2722032"/>
            <a:ext cx="3102421" cy="3388837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Обучающиеся 11(12</a:t>
            </a:r>
            <a:r>
              <a:rPr lang="ru-RU" i="1" dirty="0">
                <a:solidFill>
                  <a:srgbClr val="002060"/>
                </a:solidFill>
              </a:rPr>
              <a:t>) классов </a:t>
            </a:r>
            <a:r>
              <a:rPr lang="ru-RU" i="1" dirty="0" smtClean="0">
                <a:solidFill>
                  <a:srgbClr val="002060"/>
                </a:solidFill>
              </a:rPr>
              <a:t>для подачи заявления и прохождения тестирования могут выбрать близлежащий ППЕНТ внутри области.</a:t>
            </a:r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31" y="1299253"/>
            <a:ext cx="8687173" cy="511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157" y="1676386"/>
            <a:ext cx="1160145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1) Заявление </a:t>
            </a:r>
            <a:r>
              <a:rPr lang="ru-RU" sz="2200" dirty="0"/>
              <a:t>по форме </a:t>
            </a:r>
            <a:r>
              <a:rPr lang="kk-KZ" sz="2200" dirty="0"/>
              <a:t>(</a:t>
            </a:r>
            <a:r>
              <a:rPr lang="ru-RU" sz="2200" dirty="0"/>
              <a:t>выдается</a:t>
            </a:r>
            <a:r>
              <a:rPr lang="kk-KZ" sz="2200" dirty="0"/>
              <a:t> в ППЕНТ)</a:t>
            </a:r>
            <a:r>
              <a:rPr lang="ru-RU" sz="2200" dirty="0"/>
              <a:t>;</a:t>
            </a:r>
          </a:p>
          <a:p>
            <a:pPr algn="just"/>
            <a:r>
              <a:rPr lang="ru-RU" sz="2200" i="1" dirty="0" smtClean="0"/>
              <a:t>    При </a:t>
            </a:r>
            <a:r>
              <a:rPr lang="ru-RU" sz="2200" i="1" dirty="0"/>
              <a:t>этом можно подать предварительное заявление через онлайн регистрацию.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2) Две фотокарточки размером 3 x 4 сантиметра;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3) Копия документа, удостоверяющего личность;</a:t>
            </a:r>
          </a:p>
          <a:p>
            <a:pPr algn="just"/>
            <a:r>
              <a:rPr lang="ru-RU" sz="2200" dirty="0"/>
              <a:t>    </a:t>
            </a:r>
            <a:r>
              <a:rPr lang="ru-RU" sz="2200" i="1" dirty="0"/>
              <a:t>При этом не достигшие шестнадцати лет и не имеющие документ, удостоверяющий личность, представляет копию свидетельства о рождении.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4) </a:t>
            </a:r>
            <a:r>
              <a:rPr lang="ru-RU" sz="2200" dirty="0" smtClean="0"/>
              <a:t>Справка с </a:t>
            </a:r>
            <a:r>
              <a:rPr lang="ru-RU" sz="2200" dirty="0"/>
              <a:t>организации среднего образования, в которой он </a:t>
            </a:r>
            <a:r>
              <a:rPr lang="ru-RU" sz="2200" dirty="0" smtClean="0"/>
              <a:t>обучается (в </a:t>
            </a:r>
            <a:r>
              <a:rPr lang="ru-RU" sz="2200" dirty="0"/>
              <a:t>2-х экземплярах);</a:t>
            </a:r>
          </a:p>
          <a:p>
            <a:pPr algn="just"/>
            <a:r>
              <a:rPr lang="ru-RU" sz="2200" i="1" dirty="0" smtClean="0"/>
              <a:t>    При </a:t>
            </a:r>
            <a:r>
              <a:rPr lang="ru-RU" sz="2200" i="1" dirty="0"/>
              <a:t>этом один экземпляр остается у обучающегося.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5) Квитанция об оплате за участие в тестировании</a:t>
            </a:r>
            <a:r>
              <a:rPr lang="ru-RU" sz="2200" dirty="0" smtClean="0"/>
              <a:t>.</a:t>
            </a:r>
          </a:p>
          <a:p>
            <a:pPr algn="just"/>
            <a:r>
              <a:rPr lang="kk-KZ" sz="2200" i="1" dirty="0" smtClean="0"/>
              <a:t>   Данное </a:t>
            </a:r>
            <a:r>
              <a:rPr lang="kk-KZ" sz="2200" i="1" dirty="0"/>
              <a:t>тестирование проводится на платной </a:t>
            </a:r>
            <a:r>
              <a:rPr lang="kk-KZ" sz="2200" i="1" dirty="0" smtClean="0"/>
              <a:t>основе.</a:t>
            </a:r>
            <a:endParaRPr lang="ru-RU" sz="2200" dirty="0"/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84400" y="209462"/>
            <a:ext cx="7884966" cy="6568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Сдаваемые документы при приеме заявления (январь)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39662" y="209462"/>
            <a:ext cx="2092957" cy="1606638"/>
            <a:chOff x="-294097" y="1450354"/>
            <a:chExt cx="2300312" cy="1832313"/>
          </a:xfrm>
        </p:grpSpPr>
        <p:sp>
          <p:nvSpPr>
            <p:cNvPr id="10" name="TextBox 9"/>
            <p:cNvSpPr txBox="1"/>
            <p:nvPr/>
          </p:nvSpPr>
          <p:spPr>
            <a:xfrm>
              <a:off x="-11629" y="1450354"/>
              <a:ext cx="2017844" cy="421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Обучающийся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2" descr="Гифка для презентации студенческой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4097" y="1672971"/>
              <a:ext cx="1810569" cy="1609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9955065" y="174961"/>
            <a:ext cx="1957536" cy="1602572"/>
            <a:chOff x="6156175" y="567020"/>
            <a:chExt cx="2613867" cy="2259104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5" y="976360"/>
              <a:ext cx="2613867" cy="1849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088551" y="567020"/>
              <a:ext cx="1308251" cy="52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ППЕНТ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61384" y="174480"/>
            <a:ext cx="11153604" cy="56547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Ф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орма справки с организации образования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445" y="851923"/>
            <a:ext cx="5433481" cy="586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0" y="2216426"/>
            <a:ext cx="964930" cy="8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3"/>
          <p:cNvSpPr txBox="1">
            <a:spLocks/>
          </p:cNvSpPr>
          <p:nvPr/>
        </p:nvSpPr>
        <p:spPr>
          <a:xfrm>
            <a:off x="771118" y="212284"/>
            <a:ext cx="11153604" cy="5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Об оплате за тестирование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pic>
        <p:nvPicPr>
          <p:cNvPr id="11" name="Picture 7" descr="C:\Users\a.khaidarova\Desktop\business-color_money-coins_icon-icons.com_534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6" y="935445"/>
            <a:ext cx="952244" cy="8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64347" y="1048612"/>
            <a:ext cx="5538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7030A0"/>
                </a:solidFill>
              </a:rPr>
              <a:t>Стоимость  проведения ЕНТ - </a:t>
            </a:r>
            <a:r>
              <a:rPr lang="ru-RU" sz="2200" dirty="0" smtClean="0">
                <a:solidFill>
                  <a:srgbClr val="FF0000"/>
                </a:solidFill>
              </a:rPr>
              <a:t>2242 тенге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4347" y="2108956"/>
            <a:ext cx="5810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7030A0"/>
                </a:solidFill>
              </a:rPr>
              <a:t>Оплату можно </a:t>
            </a:r>
            <a:r>
              <a:rPr lang="ru-RU" sz="2200" dirty="0">
                <a:solidFill>
                  <a:srgbClr val="7030A0"/>
                </a:solidFill>
              </a:rPr>
              <a:t>произвести во всех </a:t>
            </a:r>
            <a:r>
              <a:rPr lang="ru-RU" sz="2200" dirty="0" smtClean="0">
                <a:solidFill>
                  <a:srgbClr val="7030A0"/>
                </a:solidFill>
              </a:rPr>
              <a:t>кассах</a:t>
            </a:r>
          </a:p>
          <a:p>
            <a:r>
              <a:rPr lang="ru-RU" sz="2200" dirty="0" smtClean="0">
                <a:solidFill>
                  <a:srgbClr val="7030A0"/>
                </a:solidFill>
              </a:rPr>
              <a:t>банка второго уровня </a:t>
            </a:r>
            <a:r>
              <a:rPr lang="ru-RU" sz="2200" dirty="0">
                <a:solidFill>
                  <a:srgbClr val="7030A0"/>
                </a:solidFill>
              </a:rPr>
              <a:t>Республики </a:t>
            </a:r>
            <a:r>
              <a:rPr lang="ru-RU" sz="2200" dirty="0" smtClean="0">
                <a:solidFill>
                  <a:srgbClr val="7030A0"/>
                </a:solidFill>
              </a:rPr>
              <a:t>Казахстан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3991" y="3754613"/>
            <a:ext cx="5899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>
                <a:solidFill>
                  <a:srgbClr val="7030A0"/>
                </a:solidFill>
              </a:rPr>
              <a:t>Также допускается оплата </a:t>
            </a:r>
            <a:r>
              <a:rPr lang="ru-RU" sz="2200" dirty="0" smtClean="0">
                <a:solidFill>
                  <a:srgbClr val="7030A0"/>
                </a:solidFill>
              </a:rPr>
              <a:t>через </a:t>
            </a:r>
            <a:r>
              <a:rPr lang="ru-RU" sz="2200" dirty="0">
                <a:solidFill>
                  <a:srgbClr val="7030A0"/>
                </a:solidFill>
              </a:rPr>
              <a:t>терминалы АО «Народного Банка Казахстана</a:t>
            </a:r>
            <a:r>
              <a:rPr lang="ru-RU" sz="2200" dirty="0" smtClean="0">
                <a:solidFill>
                  <a:srgbClr val="7030A0"/>
                </a:solidFill>
              </a:rPr>
              <a:t>»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8" y="3673580"/>
            <a:ext cx="938352" cy="8504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64347" y="5492066"/>
            <a:ext cx="592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 smtClean="0">
                <a:solidFill>
                  <a:srgbClr val="7030A0"/>
                </a:solidFill>
              </a:rPr>
              <a:t>Назначение платежа «За комплексное тестирование»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84" y="5292800"/>
            <a:ext cx="882065" cy="9748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03068" y="1980750"/>
            <a:ext cx="4288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200" dirty="0">
                <a:solidFill>
                  <a:srgbClr val="C00000"/>
                </a:solidFill>
              </a:rPr>
              <a:t>Реквизиты Национального центра тестирования </a:t>
            </a: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7429149" y="1048612"/>
            <a:ext cx="171078" cy="554369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691873" y="2887032"/>
            <a:ext cx="45373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dirty="0"/>
              <a:t>РГКП» Национальный центр тестирования " МОН РК</a:t>
            </a:r>
          </a:p>
          <a:p>
            <a:pPr fontAlgn="base"/>
            <a:r>
              <a:rPr lang="ru-RU" sz="2200" dirty="0"/>
              <a:t>010011 г. Астана, Пр. Победы, 60</a:t>
            </a:r>
          </a:p>
          <a:p>
            <a:pPr fontAlgn="base"/>
            <a:r>
              <a:rPr lang="ru-RU" sz="2200" dirty="0" smtClean="0"/>
              <a:t>БИН </a:t>
            </a:r>
            <a:r>
              <a:rPr lang="ru-RU" sz="2200" dirty="0"/>
              <a:t>000140001853</a:t>
            </a:r>
          </a:p>
          <a:p>
            <a:pPr fontAlgn="base"/>
            <a:r>
              <a:rPr lang="ru-RU" sz="2200" dirty="0" smtClean="0"/>
              <a:t>ИИК </a:t>
            </a:r>
            <a:r>
              <a:rPr lang="ru-RU" sz="2200" dirty="0"/>
              <a:t>KZ536010111000001515</a:t>
            </a:r>
          </a:p>
          <a:p>
            <a:pPr fontAlgn="base"/>
            <a:r>
              <a:rPr lang="ru-RU" sz="2200" dirty="0" smtClean="0"/>
              <a:t>БИК </a:t>
            </a:r>
            <a:r>
              <a:rPr lang="ru-RU" sz="2200" dirty="0"/>
              <a:t>HSBKKZKX КБЕ 16</a:t>
            </a:r>
          </a:p>
        </p:txBody>
      </p:sp>
    </p:spTree>
    <p:extLst>
      <p:ext uri="{BB962C8B-B14F-4D97-AF65-F5344CB8AC3E}">
        <p14:creationId xmlns:p14="http://schemas.microsoft.com/office/powerpoint/2010/main" val="36955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3709</TotalTime>
  <Words>811</Words>
  <Application>Microsoft Office PowerPoint</Application>
  <PresentationFormat>Широкоэкранный</PresentationFormat>
  <Paragraphs>199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Georgia</vt:lpstr>
      <vt:lpstr>Palatino Linotype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 Амзеева</dc:creator>
  <cp:lastModifiedBy>Бахыт Амзеева</cp:lastModifiedBy>
  <cp:revision>248</cp:revision>
  <cp:lastPrinted>2018-04-03T05:11:46Z</cp:lastPrinted>
  <dcterms:created xsi:type="dcterms:W3CDTF">2018-03-05T11:56:49Z</dcterms:created>
  <dcterms:modified xsi:type="dcterms:W3CDTF">2018-12-04T04:06:04Z</dcterms:modified>
</cp:coreProperties>
</file>